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</p:sldMasterIdLst>
  <p:notesMasterIdLst>
    <p:notesMasterId r:id="rId14"/>
  </p:notesMasterIdLst>
  <p:handoutMasterIdLst>
    <p:handoutMasterId r:id="rId15"/>
  </p:handoutMasterIdLst>
  <p:sldIdLst>
    <p:sldId id="260" r:id="rId2"/>
    <p:sldId id="306" r:id="rId3"/>
    <p:sldId id="307" r:id="rId4"/>
    <p:sldId id="308" r:id="rId5"/>
    <p:sldId id="310" r:id="rId6"/>
    <p:sldId id="311" r:id="rId7"/>
    <p:sldId id="312" r:id="rId8"/>
    <p:sldId id="313" r:id="rId9"/>
    <p:sldId id="314" r:id="rId10"/>
    <p:sldId id="315" r:id="rId11"/>
    <p:sldId id="316" r:id="rId12"/>
    <p:sldId id="31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CCFF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78" autoAdjust="0"/>
    <p:restoredTop sz="94660"/>
  </p:normalViewPr>
  <p:slideViewPr>
    <p:cSldViewPr snapToGrid="0">
      <p:cViewPr>
        <p:scale>
          <a:sx n="75" d="100"/>
          <a:sy n="75" d="100"/>
        </p:scale>
        <p:origin x="-187" y="-43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-2645" y="-8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47AF6-F5C8-4113-92E5-86731744B483}" type="datetimeFigureOut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0C25A6-0634-4BC3-8EF2-727DCA1F00C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37596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3674E-9156-48C2-B436-487D5AB57473}" type="datetimeFigureOut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CA6897-B951-43FA-BC82-053AB78CE1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6364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CA6897-B951-43FA-BC82-053AB78CE12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4254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6000" y="3200400"/>
            <a:ext cx="10058400" cy="1524000"/>
          </a:xfrm>
        </p:spPr>
        <p:txBody>
          <a:bodyPr>
            <a:noAutofit/>
          </a:bodyPr>
          <a:lstStyle>
            <a:lvl1pPr>
              <a:defRPr sz="8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6000" y="4724400"/>
            <a:ext cx="9144000" cy="990600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DDCBA-B504-4CA2-9C86-894EBCB83321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Rectangle 6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685800"/>
            <a:ext cx="9652000" cy="3886200"/>
          </a:xfrm>
        </p:spPr>
        <p:txBody>
          <a:bodyPr vert="eaVert" anchor="t" anchorCtr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B6513-473B-4476-8BD1-59A4AB681E9A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6000" y="685802"/>
            <a:ext cx="2438400" cy="5410199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54400" y="685801"/>
            <a:ext cx="7620000" cy="4876800"/>
          </a:xfrm>
        </p:spPr>
        <p:txBody>
          <a:bodyPr vert="eaVert" anchor="t" anchorCtr="0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B7D92-40F6-4CD2-A559-4A09681DCD80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5C1B2-4BAA-47AF-AA34-223FEF25B10D}" type="datetime1">
              <a:rPr kumimoji="1" lang="ja-JP" altLang="en-US" smtClean="0"/>
              <a:t>2023/12/3</a:t>
            </a:fld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4487" y="6312602"/>
            <a:ext cx="1016000" cy="365125"/>
          </a:xfrm>
        </p:spPr>
        <p:txBody>
          <a:bodyPr anchor="ctr"/>
          <a:lstStyle>
            <a:lvl1pPr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05CA4F32-EC1F-4E90-93E6-FDA37B877450}" type="slidenum">
              <a:rPr lang="ja-JP" altLang="en-US" smtClean="0"/>
              <a:pPr/>
              <a:t>‹#›</a:t>
            </a:fld>
            <a:r>
              <a:rPr lang="ja-JP" altLang="en-US" dirty="0" smtClean="0"/>
              <a:t> </a:t>
            </a:r>
            <a:endParaRPr lang="ja-JP" altLang="en-US" dirty="0"/>
          </a:p>
        </p:txBody>
      </p:sp>
      <p:sp>
        <p:nvSpPr>
          <p:cNvPr id="7" name="テキスト ボックス 6"/>
          <p:cNvSpPr txBox="1"/>
          <p:nvPr userDrawn="1"/>
        </p:nvSpPr>
        <p:spPr>
          <a:xfrm>
            <a:off x="11736729" y="6319777"/>
            <a:ext cx="574196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en-US" altLang="ja-JP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/10</a:t>
            </a: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36320" y="0"/>
            <a:ext cx="10058400" cy="304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3276600"/>
            <a:ext cx="10058400" cy="1676400"/>
          </a:xfrm>
        </p:spPr>
        <p:txBody>
          <a:bodyPr anchor="b" anchorCtr="0"/>
          <a:lstStyle>
            <a:lvl1pPr algn="l">
              <a:defRPr sz="5400" b="0" cap="all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4953000"/>
            <a:ext cx="9144000" cy="9144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60CD3-395B-4AED-9D6B-E1A4AD57E69F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lang="ja-JP" altLang="en-US" smtClean="0"/>
              <a:pPr/>
              <a:t>‹#›</a:t>
            </a:fld>
            <a:r>
              <a:rPr lang="ja-JP" altLang="en-US" dirty="0" smtClean="0"/>
              <a:t> </a:t>
            </a:r>
            <a:r>
              <a:rPr lang="en-US" altLang="ja-JP" dirty="0" smtClean="0"/>
              <a:t>/ 10</a:t>
            </a:r>
            <a:endParaRPr lang="ja-JP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160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609601"/>
            <a:ext cx="4876800" cy="376732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4430E-16A5-4403-8FF2-ADF1FD8742E8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19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19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536" y="609600"/>
            <a:ext cx="4876800" cy="6397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1329264"/>
            <a:ext cx="4876800" cy="3048000"/>
          </a:xfrm>
        </p:spPr>
        <p:txBody>
          <a:bodyPr anchor="t" anchorCtr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02B0D-ACF1-443B-846B-90EBBEDFF5C4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10119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193536" y="1249362"/>
            <a:ext cx="4876800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99504-DDB0-4B2B-865A-B0A2567C305B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638F1-FE7F-401F-AFCD-469597784112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47821" y="457201"/>
            <a:ext cx="6126579" cy="4114799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16002" y="457200"/>
            <a:ext cx="3564876" cy="4114800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8230F-AC0D-4DEB-832E-03FFF4B96226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 rot="5400000">
            <a:off x="2871259" y="2514336"/>
            <a:ext cx="3810000" cy="2117"/>
          </a:xfrm>
          <a:prstGeom prst="line">
            <a:avLst/>
          </a:prstGeom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1936" y="4572000"/>
            <a:ext cx="9046464" cy="1600200"/>
          </a:xfrm>
        </p:spPr>
        <p:txBody>
          <a:bodyPr anchor="b">
            <a:normAutofit/>
          </a:bodyPr>
          <a:lstStyle>
            <a:lvl1pPr algn="l">
              <a:defRPr sz="5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36320" y="457200"/>
            <a:ext cx="10058400" cy="2895600"/>
          </a:xfrm>
          <a:ln w="6350">
            <a:solidFill>
              <a:schemeClr val="tx2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3856" y="3505200"/>
            <a:ext cx="9855200" cy="80486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4B2AA-BDCB-42D0-B3E5-2CC0C7B05D09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0" y="4572000"/>
            <a:ext cx="9042400" cy="16002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0" y="685800"/>
            <a:ext cx="10058400" cy="38862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31200" y="62087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  <a:latin typeface="+mn-lt"/>
              </a:defRPr>
            </a:lvl1pPr>
          </a:lstStyle>
          <a:p>
            <a:fld id="{45B3D29A-20AF-4576-A7B1-94D429CF4056}" type="datetime1">
              <a:rPr kumimoji="1" lang="ja-JP" altLang="en-US" smtClean="0"/>
              <a:t>2023/12/3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15999" y="6208777"/>
            <a:ext cx="6498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5687569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08E854F3-558A-4A15-8952-9D96B4D2ABDA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Rectangle 7"/>
          <p:cNvSpPr/>
          <p:nvPr/>
        </p:nvSpPr>
        <p:spPr>
          <a:xfrm>
            <a:off x="1036320" y="0"/>
            <a:ext cx="10058400" cy="381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036320" y="6172200"/>
            <a:ext cx="10058400" cy="274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kumimoji="1" sz="5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1901952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8pPr>
      <a:lvl9pPr marL="246888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www.youtube.com/watch?v=7qwjkELFV4Y" TargetMode="External"/><Relationship Id="rId2" Type="http://schemas.openxmlformats.org/officeDocument/2006/relationships/hyperlink" Target="https://dogsorcaravan.com/2023/12/02/miho-nakata-wins-iau-24h-with-new-world-recor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sWHU49lFA1w" TargetMode="External"/><Relationship Id="rId5" Type="http://schemas.openxmlformats.org/officeDocument/2006/relationships/hyperlink" Target="https://trainic-world.org/coedo-oedo/980" TargetMode="External"/><Relationship Id="rId4" Type="http://schemas.openxmlformats.org/officeDocument/2006/relationships/hyperlink" Target="https://www.rikujyokyogi.co.jp/archives/12163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hashirou.com/article/page/challenge-fuji5lakes-ultra-marathon-202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google.com/maps/d/viewer?mid=1qe3j0ZNT7ofxHlqvkUH3TnRSUfSD9EU&amp;femb=1&amp;ll=35.975506613057505%2C139.62437896200578&amp;z=1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rainic-world.org/sainokuni/files/2023/05/north2.pdf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google.com/maps/d/u/1/viewer?fbclid=IwAR3_oN__EkwXy74SPIZgtT4ZxJqwgsmsXIbgYqiFkZ2PRDmk238GuqCwghI&amp;ll=37.09896734799099%2C135.83004990761&amp;z=6&amp;mid=1U5C5TQOcdx1DSns3gdwf8BgeA7x1fHGv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rathonbaka.com/4512.html" TargetMode="External"/><Relationship Id="rId2" Type="http://schemas.openxmlformats.org/officeDocument/2006/relationships/hyperlink" Target="https://sportsaid-japan.org/NEW/even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strava.com/routes/2896071965469196276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ackyardultra.jp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テキスト ボックス 7">
            <a:extLst>
              <a:ext uri="{FF2B5EF4-FFF2-40B4-BE49-F238E27FC236}">
                <a16:creationId xmlns="" xmlns:a16="http://schemas.microsoft.com/office/drawing/2014/main" id="{D4945129-BE8B-AA50-7098-8E1D6627BF80}"/>
              </a:ext>
            </a:extLst>
          </p:cNvPr>
          <p:cNvSpPr txBox="1"/>
          <p:nvPr/>
        </p:nvSpPr>
        <p:spPr>
          <a:xfrm>
            <a:off x="1385889" y="1282870"/>
            <a:ext cx="98583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54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24</a:t>
            </a:r>
            <a:r>
              <a:rPr lang="ja-JP" altLang="en-US" sz="54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時間走で世界新</a:t>
            </a:r>
            <a:endParaRPr lang="en-US" altLang="ja-JP" sz="5400" b="1" dirty="0" smtClean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04766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1266680" y="1086528"/>
            <a:ext cx="955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1266680" y="1086528"/>
            <a:ext cx="955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1266680" y="1086528"/>
            <a:ext cx="955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614787" y="626258"/>
            <a:ext cx="93009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hlinkClick r:id="rId2"/>
              </a:rPr>
              <a:t>仲田光穂が</a:t>
            </a:r>
            <a:r>
              <a:rPr lang="en-US" altLang="ja-JP" dirty="0">
                <a:hlinkClick r:id="rId2"/>
              </a:rPr>
              <a:t>24</a:t>
            </a:r>
            <a:r>
              <a:rPr lang="ja-JP" altLang="en-US" dirty="0">
                <a:hlinkClick r:id="rId2"/>
              </a:rPr>
              <a:t>時間走で女子世界新記録、</a:t>
            </a:r>
            <a:r>
              <a:rPr lang="en-US" altLang="ja-JP" dirty="0">
                <a:hlinkClick r:id="rId2"/>
              </a:rPr>
              <a:t>IAU24</a:t>
            </a:r>
            <a:r>
              <a:rPr lang="ja-JP" altLang="en-US" dirty="0">
                <a:hlinkClick r:id="rId2"/>
              </a:rPr>
              <a:t>時間走世界選手権で勝利 </a:t>
            </a:r>
            <a:r>
              <a:rPr lang="en-US" altLang="ja-JP" dirty="0">
                <a:hlinkClick r:id="rId2"/>
              </a:rPr>
              <a:t>| </a:t>
            </a:r>
            <a:r>
              <a:rPr lang="en-US" altLang="ja-JP" dirty="0" err="1">
                <a:hlinkClick r:id="rId2"/>
              </a:rPr>
              <a:t>DogsorCaravan</a:t>
            </a:r>
            <a:r>
              <a:rPr lang="en-US" altLang="ja-JP" dirty="0">
                <a:hlinkClick r:id="rId2"/>
              </a:rPr>
              <a:t> </a:t>
            </a:r>
            <a:r>
              <a:rPr lang="ja-JP" altLang="en-US" dirty="0">
                <a:hlinkClick r:id="rId2"/>
              </a:rPr>
              <a:t>トレイルランニング・スカイランニングのオンラインメディア</a:t>
            </a:r>
            <a:endParaRPr kumimoji="1"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6698902" y="5413442"/>
            <a:ext cx="1058258" cy="423478"/>
          </a:xfrm>
        </p:spPr>
        <p:txBody>
          <a:bodyPr/>
          <a:lstStyle/>
          <a:p>
            <a:pPr algn="l"/>
            <a:r>
              <a:rPr kumimoji="1" lang="ja-JP" altLang="en-US" sz="1600" dirty="0" smtClean="0"/>
              <a:t>１周</a:t>
            </a:r>
            <a:fld id="{05CA4F32-EC1F-4E90-93E6-FDA37B877450}" type="slidenum">
              <a:rPr kumimoji="1" lang="ja-JP" altLang="en-US" sz="1600" smtClean="0"/>
              <a:pPr algn="l"/>
              <a:t>2</a:t>
            </a:fld>
            <a:r>
              <a:rPr kumimoji="1" lang="ja-JP" altLang="en-US" sz="1600" dirty="0" smtClean="0"/>
              <a:t>㎞</a:t>
            </a:r>
            <a:endParaRPr kumimoji="1" lang="ja-JP" altLang="en-US" sz="1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87" y="1315271"/>
            <a:ext cx="5663727" cy="4382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正方形/長方形 1"/>
          <p:cNvSpPr/>
          <p:nvPr/>
        </p:nvSpPr>
        <p:spPr>
          <a:xfrm>
            <a:off x="6698902" y="1912932"/>
            <a:ext cx="517305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600" dirty="0">
                <a:hlinkClick r:id="rId4"/>
              </a:rPr>
              <a:t>24</a:t>
            </a:r>
            <a:r>
              <a:rPr lang="ja-JP" altLang="en-US" sz="1600" dirty="0">
                <a:hlinkClick r:id="rId4"/>
              </a:rPr>
              <a:t>時間走で仲田光穂が世界新記録樹立！ </a:t>
            </a:r>
            <a:r>
              <a:rPr lang="en-US" altLang="ja-JP" sz="1600" dirty="0">
                <a:hlinkClick r:id="rId4"/>
              </a:rPr>
              <a:t>1</a:t>
            </a:r>
            <a:r>
              <a:rPr lang="ja-JP" altLang="en-US" sz="1600" dirty="0">
                <a:hlinkClick r:id="rId4"/>
              </a:rPr>
              <a:t>日で</a:t>
            </a:r>
            <a:r>
              <a:rPr lang="en-US" altLang="ja-JP" sz="1600" dirty="0">
                <a:hlinkClick r:id="rId4"/>
              </a:rPr>
              <a:t>270.363km</a:t>
            </a:r>
            <a:r>
              <a:rPr lang="ja-JP" altLang="en-US" sz="1600" dirty="0">
                <a:hlinkClick r:id="rId4"/>
              </a:rPr>
              <a:t>を走破 従来の記録を</a:t>
            </a:r>
            <a:r>
              <a:rPr lang="en-US" altLang="ja-JP" sz="1600" dirty="0">
                <a:hlinkClick r:id="rId4"/>
              </a:rPr>
              <a:t>247m</a:t>
            </a:r>
            <a:r>
              <a:rPr lang="ja-JP" altLang="en-US" sz="1600" dirty="0">
                <a:hlinkClick r:id="rId4"/>
              </a:rPr>
              <a:t>上回る／</a:t>
            </a:r>
            <a:r>
              <a:rPr lang="en-US" altLang="ja-JP" sz="1600" dirty="0">
                <a:hlinkClick r:id="rId4"/>
              </a:rPr>
              <a:t>IAU</a:t>
            </a:r>
            <a:r>
              <a:rPr lang="ja-JP" altLang="en-US" sz="1600" dirty="0">
                <a:hlinkClick r:id="rId4"/>
              </a:rPr>
              <a:t>世界</a:t>
            </a:r>
            <a:r>
              <a:rPr lang="en-US" altLang="ja-JP" sz="1600" dirty="0">
                <a:hlinkClick r:id="rId4"/>
              </a:rPr>
              <a:t>24</a:t>
            </a:r>
            <a:r>
              <a:rPr lang="ja-JP" altLang="en-US" sz="1600" dirty="0">
                <a:hlinkClick r:id="rId4"/>
              </a:rPr>
              <a:t>時間選手権 </a:t>
            </a:r>
            <a:r>
              <a:rPr lang="en-US" altLang="ja-JP" sz="1600" dirty="0">
                <a:hlinkClick r:id="rId4"/>
              </a:rPr>
              <a:t>| </a:t>
            </a:r>
            <a:r>
              <a:rPr lang="ja-JP" altLang="en-US" sz="1600" dirty="0">
                <a:hlinkClick r:id="rId4"/>
              </a:rPr>
              <a:t>月陸</a:t>
            </a:r>
            <a:r>
              <a:rPr lang="en-US" altLang="ja-JP" sz="1600" dirty="0">
                <a:hlinkClick r:id="rId4"/>
              </a:rPr>
              <a:t>Online</a:t>
            </a:r>
            <a:r>
              <a:rPr lang="ja-JP" altLang="en-US" sz="1600" dirty="0">
                <a:hlinkClick r:id="rId4"/>
              </a:rPr>
              <a:t>｜月刊陸上競技 </a:t>
            </a:r>
            <a:r>
              <a:rPr lang="en-US" altLang="ja-JP" sz="1600" dirty="0">
                <a:hlinkClick r:id="rId4"/>
              </a:rPr>
              <a:t>(rikujyokyogi.co.jp</a:t>
            </a:r>
            <a:r>
              <a:rPr lang="en-US" altLang="ja-JP" sz="1600" dirty="0" smtClean="0">
                <a:hlinkClick r:id="rId4"/>
              </a:rPr>
              <a:t>)</a:t>
            </a:r>
            <a:endParaRPr lang="en-US" altLang="ja-JP" sz="1600" dirty="0" smtClean="0"/>
          </a:p>
          <a:p>
            <a:r>
              <a:rPr lang="ja-JP" altLang="en-US" sz="1600" dirty="0" smtClean="0"/>
              <a:t>１周２㎞</a:t>
            </a:r>
            <a:endParaRPr lang="ja-JP" altLang="en-US" sz="1600" dirty="0"/>
          </a:p>
        </p:txBody>
      </p:sp>
      <p:sp>
        <p:nvSpPr>
          <p:cNvPr id="3" name="正方形/長方形 2"/>
          <p:cNvSpPr/>
          <p:nvPr/>
        </p:nvSpPr>
        <p:spPr>
          <a:xfrm>
            <a:off x="6698902" y="3203558"/>
            <a:ext cx="51730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dirty="0">
                <a:hlinkClick r:id="rId5"/>
              </a:rPr>
              <a:t>第</a:t>
            </a:r>
            <a:r>
              <a:rPr lang="en-US" altLang="ja-JP" sz="1600" dirty="0">
                <a:hlinkClick r:id="rId5"/>
              </a:rPr>
              <a:t>11</a:t>
            </a:r>
            <a:r>
              <a:rPr lang="ja-JP" altLang="en-US" sz="1600" dirty="0">
                <a:hlinkClick r:id="rId5"/>
              </a:rPr>
              <a:t>回小江戸大江戸</a:t>
            </a:r>
            <a:r>
              <a:rPr lang="en-US" altLang="ja-JP" sz="1600" dirty="0">
                <a:hlinkClick r:id="rId5"/>
              </a:rPr>
              <a:t>200k </a:t>
            </a:r>
            <a:r>
              <a:rPr lang="ja-JP" altLang="en-US" sz="1600" dirty="0">
                <a:hlinkClick r:id="rId5"/>
              </a:rPr>
              <a:t>総合優勝仲田 光穂選手インタビュー 　 </a:t>
            </a:r>
            <a:r>
              <a:rPr lang="en-US" altLang="ja-JP" sz="1600" dirty="0">
                <a:hlinkClick r:id="rId5"/>
              </a:rPr>
              <a:t>– </a:t>
            </a:r>
            <a:r>
              <a:rPr lang="ja-JP" altLang="en-US" sz="1600" dirty="0">
                <a:hlinkClick r:id="rId5"/>
              </a:rPr>
              <a:t>第</a:t>
            </a:r>
            <a:r>
              <a:rPr lang="en-US" altLang="ja-JP" sz="1600" dirty="0">
                <a:hlinkClick r:id="rId5"/>
              </a:rPr>
              <a:t>14</a:t>
            </a:r>
            <a:r>
              <a:rPr lang="ja-JP" altLang="en-US" sz="1600" dirty="0">
                <a:hlinkClick r:id="rId5"/>
              </a:rPr>
              <a:t>回 小江戸大江戸</a:t>
            </a:r>
            <a:r>
              <a:rPr lang="en-US" altLang="ja-JP" sz="1600" dirty="0">
                <a:hlinkClick r:id="rId5"/>
              </a:rPr>
              <a:t>200k (trainic-world.org)</a:t>
            </a:r>
            <a:endParaRPr lang="ja-JP" altLang="en-US" sz="1600" dirty="0"/>
          </a:p>
        </p:txBody>
      </p:sp>
      <p:sp>
        <p:nvSpPr>
          <p:cNvPr id="6" name="正方形/長方形 5"/>
          <p:cNvSpPr/>
          <p:nvPr/>
        </p:nvSpPr>
        <p:spPr>
          <a:xfrm>
            <a:off x="6698902" y="3940186"/>
            <a:ext cx="51730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600" dirty="0">
                <a:hlinkClick r:id="rId6"/>
              </a:rPr>
              <a:t>(41) </a:t>
            </a:r>
            <a:r>
              <a:rPr lang="ja-JP" altLang="en-US" sz="1600" dirty="0">
                <a:hlinkClick r:id="rId6"/>
              </a:rPr>
              <a:t>ウルトラマラソン：仲田光穂 選手</a:t>
            </a:r>
            <a:r>
              <a:rPr lang="en-US" altLang="ja-JP" sz="1600" dirty="0">
                <a:hlinkClick r:id="rId6"/>
              </a:rPr>
              <a:t>【</a:t>
            </a:r>
            <a:r>
              <a:rPr lang="ja-JP" altLang="en-US" sz="1600" dirty="0">
                <a:hlinkClick r:id="rId6"/>
              </a:rPr>
              <a:t>アスリート対談</a:t>
            </a:r>
            <a:r>
              <a:rPr lang="en-US" altLang="ja-JP" sz="1600" dirty="0">
                <a:hlinkClick r:id="rId6"/>
              </a:rPr>
              <a:t>_117_</a:t>
            </a:r>
            <a:r>
              <a:rPr lang="ja-JP" altLang="en-US" sz="1600" dirty="0">
                <a:hlinkClick r:id="rId6"/>
              </a:rPr>
              <a:t>前編</a:t>
            </a:r>
            <a:r>
              <a:rPr lang="en-US" altLang="ja-JP" sz="1600" dirty="0">
                <a:hlinkClick r:id="rId6"/>
              </a:rPr>
              <a:t>】 - YouTube</a:t>
            </a:r>
            <a:endParaRPr lang="ja-JP" altLang="en-US" sz="1600" dirty="0"/>
          </a:p>
        </p:txBody>
      </p:sp>
      <p:sp>
        <p:nvSpPr>
          <p:cNvPr id="7" name="正方形/長方形 6"/>
          <p:cNvSpPr/>
          <p:nvPr/>
        </p:nvSpPr>
        <p:spPr>
          <a:xfrm>
            <a:off x="6698902" y="4676814"/>
            <a:ext cx="517305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ja-JP" sz="1600" dirty="0">
                <a:hlinkClick r:id="rId7"/>
              </a:rPr>
              <a:t>(41) </a:t>
            </a:r>
            <a:r>
              <a:rPr lang="ja-JP" altLang="en-US" sz="1600" dirty="0">
                <a:hlinkClick r:id="rId7"/>
              </a:rPr>
              <a:t>ウルトラマラソン：仲田光穂 選手</a:t>
            </a:r>
            <a:r>
              <a:rPr lang="en-US" altLang="ja-JP" sz="1600" dirty="0">
                <a:hlinkClick r:id="rId7"/>
              </a:rPr>
              <a:t>【</a:t>
            </a:r>
            <a:r>
              <a:rPr lang="ja-JP" altLang="en-US" sz="1600" dirty="0">
                <a:hlinkClick r:id="rId7"/>
              </a:rPr>
              <a:t>アスリート対談</a:t>
            </a:r>
            <a:r>
              <a:rPr lang="en-US" altLang="ja-JP" sz="1600" dirty="0">
                <a:hlinkClick r:id="rId7"/>
              </a:rPr>
              <a:t>_117_</a:t>
            </a:r>
            <a:r>
              <a:rPr lang="ja-JP" altLang="en-US" sz="1600" dirty="0">
                <a:hlinkClick r:id="rId7"/>
              </a:rPr>
              <a:t>後編</a:t>
            </a:r>
            <a:r>
              <a:rPr lang="en-US" altLang="ja-JP" sz="1600" dirty="0">
                <a:hlinkClick r:id="rId7"/>
              </a:rPr>
              <a:t>】 - YouTube</a:t>
            </a:r>
            <a:endParaRPr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57147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富士五湖ウルトラ</a:t>
            </a:r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マラソン　</a:t>
            </a:r>
            <a:r>
              <a:rPr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118km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  <p:sp>
        <p:nvSpPr>
          <p:cNvPr id="2" name="正方形/長方形 1"/>
          <p:cNvSpPr/>
          <p:nvPr/>
        </p:nvSpPr>
        <p:spPr>
          <a:xfrm>
            <a:off x="7599679" y="498734"/>
            <a:ext cx="43197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1600" dirty="0">
                <a:hlinkClick r:id="rId2"/>
              </a:rPr>
              <a:t>「第</a:t>
            </a:r>
            <a:r>
              <a:rPr lang="en-US" altLang="ja-JP" sz="1600" dirty="0">
                <a:hlinkClick r:id="rId2"/>
              </a:rPr>
              <a:t>33</a:t>
            </a:r>
            <a:r>
              <a:rPr lang="ja-JP" altLang="en-US" sz="1600" dirty="0">
                <a:hlinkClick r:id="rId2"/>
              </a:rPr>
              <a:t>回 チャレンジ富士五湖ウルトラマラソン」の結果 </a:t>
            </a:r>
            <a:r>
              <a:rPr lang="en-US" altLang="ja-JP" sz="1600" dirty="0">
                <a:hlinkClick r:id="rId2"/>
              </a:rPr>
              <a:t>- 2023</a:t>
            </a:r>
            <a:r>
              <a:rPr lang="ja-JP" altLang="en-US" sz="1600" dirty="0">
                <a:hlinkClick r:id="rId2"/>
              </a:rPr>
              <a:t>年</a:t>
            </a:r>
            <a:r>
              <a:rPr lang="en-US" altLang="ja-JP" sz="1600" dirty="0">
                <a:hlinkClick r:id="rId2"/>
              </a:rPr>
              <a:t>4</a:t>
            </a:r>
            <a:r>
              <a:rPr lang="ja-JP" altLang="en-US" sz="1600" dirty="0">
                <a:hlinkClick r:id="rId2"/>
              </a:rPr>
              <a:t>月</a:t>
            </a:r>
            <a:r>
              <a:rPr lang="en-US" altLang="ja-JP" sz="1600" dirty="0">
                <a:hlinkClick r:id="rId2"/>
              </a:rPr>
              <a:t>16</a:t>
            </a:r>
            <a:r>
              <a:rPr lang="ja-JP" altLang="en-US" sz="1600" dirty="0">
                <a:hlinkClick r:id="rId2"/>
              </a:rPr>
              <a:t>日開催｜走ろう</a:t>
            </a:r>
            <a:r>
              <a:rPr lang="en-US" altLang="ja-JP" sz="1600" dirty="0">
                <a:hlinkClick r:id="rId2"/>
              </a:rPr>
              <a:t>.com (hashirou.com)</a:t>
            </a:r>
            <a:endParaRPr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626804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775960" y="618550"/>
            <a:ext cx="615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hlinkClick r:id="rId2"/>
              </a:rPr>
              <a:t>第</a:t>
            </a:r>
            <a:r>
              <a:rPr lang="en-US" altLang="ja-JP" dirty="0">
                <a:hlinkClick r:id="rId2"/>
              </a:rPr>
              <a:t>13</a:t>
            </a:r>
            <a:r>
              <a:rPr lang="ja-JP" altLang="en-US" dirty="0">
                <a:hlinkClick r:id="rId2"/>
              </a:rPr>
              <a:t>回小江戸大江戸</a:t>
            </a:r>
            <a:r>
              <a:rPr lang="en-US" altLang="ja-JP" dirty="0">
                <a:hlinkClick r:id="rId2"/>
              </a:rPr>
              <a:t>200k </a:t>
            </a:r>
            <a:r>
              <a:rPr lang="ja-JP" altLang="en-US" dirty="0">
                <a:hlinkClick r:id="rId2"/>
              </a:rPr>
              <a:t>大会コース </a:t>
            </a:r>
            <a:r>
              <a:rPr lang="en-US" altLang="ja-JP" dirty="0">
                <a:hlinkClick r:id="rId2"/>
              </a:rPr>
              <a:t>- Google </a:t>
            </a:r>
            <a:r>
              <a:rPr lang="ja-JP" altLang="en-US" dirty="0">
                <a:hlinkClick r:id="rId2"/>
              </a:rPr>
              <a:t>マイマップ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小江戸大江戸 </a:t>
            </a:r>
            <a:r>
              <a:rPr kumimoji="1"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200km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98" y="1455860"/>
            <a:ext cx="7044245" cy="4574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6804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7871226" y="652328"/>
            <a:ext cx="42191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hlinkClick r:id="rId2"/>
              </a:rPr>
              <a:t>彩の国</a:t>
            </a:r>
            <a:r>
              <a:rPr lang="en-US" altLang="ja-JP" sz="1600" dirty="0">
                <a:hlinkClick r:id="rId2"/>
              </a:rPr>
              <a:t>_MAP_23_2 (trainic-world.org)</a:t>
            </a:r>
            <a:endParaRPr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トレニックワールド彩の国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360" y="1209039"/>
            <a:ext cx="3618909" cy="4921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7680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6398026" y="606455"/>
            <a:ext cx="5793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hlinkClick r:id="rId2"/>
              </a:rPr>
              <a:t>本州縦断フットレース コースマップ </a:t>
            </a:r>
            <a:r>
              <a:rPr lang="en-US" altLang="ja-JP" dirty="0">
                <a:hlinkClick r:id="rId2"/>
              </a:rPr>
              <a:t>- Google </a:t>
            </a:r>
            <a:r>
              <a:rPr lang="ja-JP" altLang="en-US" dirty="0">
                <a:hlinkClick r:id="rId2"/>
              </a:rPr>
              <a:t>マイマップ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本州縦断フットレース </a:t>
            </a:r>
            <a:r>
              <a:rPr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1550km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962" y="1211169"/>
            <a:ext cx="5348102" cy="2936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09" y="1211169"/>
            <a:ext cx="5627991" cy="49395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線コネクタ 2"/>
          <p:cNvCxnSpPr/>
          <p:nvPr/>
        </p:nvCxnSpPr>
        <p:spPr>
          <a:xfrm>
            <a:off x="6807200" y="3495040"/>
            <a:ext cx="5080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テキスト ボックス 5"/>
          <p:cNvSpPr txBox="1"/>
          <p:nvPr/>
        </p:nvSpPr>
        <p:spPr>
          <a:xfrm>
            <a:off x="10200631" y="4147741"/>
            <a:ext cx="17684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20</a:t>
            </a:r>
            <a:r>
              <a:rPr kumimoji="1" lang="ja-JP" altLang="en-US" dirty="0" smtClean="0"/>
              <a:t>日で１５５０ｋｍ</a:t>
            </a:r>
            <a:endParaRPr kumimoji="1" lang="en-US" altLang="ja-JP" dirty="0" smtClean="0"/>
          </a:p>
          <a:p>
            <a:r>
              <a:rPr kumimoji="1" lang="ja-JP" altLang="en-US" dirty="0" smtClean="0"/>
              <a:t>（</a:t>
            </a:r>
            <a:r>
              <a:rPr kumimoji="1" lang="en-US" altLang="ja-JP" dirty="0" smtClean="0"/>
              <a:t>77.5km / </a:t>
            </a:r>
            <a:r>
              <a:rPr kumimoji="1" lang="ja-JP" altLang="en-US" dirty="0" smtClean="0"/>
              <a:t>日）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4910445" y="439605"/>
            <a:ext cx="9556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>
                <a:hlinkClick r:id="rId2"/>
              </a:rPr>
              <a:t>スポーツエイドジャパン </a:t>
            </a:r>
            <a:r>
              <a:rPr lang="en-US" altLang="ja-JP" sz="1200" dirty="0">
                <a:hlinkClick r:id="rId2"/>
              </a:rPr>
              <a:t>(sportsaid-japan.org)</a:t>
            </a:r>
            <a:endParaRPr lang="en-US" altLang="ja-JP" sz="1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>
                <a:latin typeface="Meiryo UI" panose="020B0604030504040204" pitchFamily="50" charset="-128"/>
                <a:ea typeface="Meiryo UI" panose="020B0604030504040204" pitchFamily="50" charset="-128"/>
              </a:rPr>
              <a:t>川の</a:t>
            </a:r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道 </a:t>
            </a:r>
            <a:r>
              <a:rPr lang="en-US" altLang="ja-JP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513km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4879441" y="798818"/>
            <a:ext cx="9556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>
                <a:hlinkClick r:id="rId3"/>
              </a:rPr>
              <a:t>川の道フットレース</a:t>
            </a:r>
            <a:r>
              <a:rPr lang="en-US" altLang="ja-JP" sz="1200" dirty="0">
                <a:hlinkClick r:id="rId3"/>
              </a:rPr>
              <a:t>2024 </a:t>
            </a:r>
            <a:r>
              <a:rPr lang="ja-JP" altLang="en-US" sz="1200" dirty="0">
                <a:hlinkClick r:id="rId3"/>
              </a:rPr>
              <a:t>エントリー開始・コース・口コミ・アクセス ｜ マラソンバカ奮闘記！ </a:t>
            </a:r>
            <a:r>
              <a:rPr lang="en-US" altLang="ja-JP" sz="1200" dirty="0">
                <a:hlinkClick r:id="rId3"/>
              </a:rPr>
              <a:t>(marathonbaka.com)</a:t>
            </a:r>
            <a:endParaRPr lang="en-US" altLang="ja-JP" sz="1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238" y="1083509"/>
            <a:ext cx="3980842" cy="4820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730240" y="1024972"/>
            <a:ext cx="63255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 dirty="0">
                <a:hlinkClick r:id="rId2"/>
              </a:rPr>
              <a:t>Backyard Ultra Tokyo (2022 course) | </a:t>
            </a:r>
            <a:r>
              <a:rPr lang="en-US" altLang="ja-JP" sz="1600" dirty="0" err="1">
                <a:hlinkClick r:id="rId2"/>
              </a:rPr>
              <a:t>Strava</a:t>
            </a:r>
            <a:r>
              <a:rPr lang="ja-JP" altLang="en-US" sz="1600" dirty="0" err="1">
                <a:hlinkClick r:id="rId2"/>
              </a:rPr>
              <a:t>での</a:t>
            </a:r>
            <a:r>
              <a:rPr lang="en-US" altLang="ja-JP" sz="1600" dirty="0">
                <a:hlinkClick r:id="rId2"/>
              </a:rPr>
              <a:t>6.5 km </a:t>
            </a:r>
            <a:r>
              <a:rPr lang="ja-JP" altLang="en-US" sz="1600" dirty="0">
                <a:hlinkClick r:id="rId2"/>
              </a:rPr>
              <a:t>ランニングルート</a:t>
            </a:r>
            <a:endParaRPr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7" y="596011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バックヤードウルトラ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144" y="1363526"/>
            <a:ext cx="7737482" cy="46255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テキスト ボックス 5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730240" y="534455"/>
            <a:ext cx="63255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600" dirty="0">
                <a:hlinkClick r:id="rId4"/>
              </a:rPr>
              <a:t>バックヤードウルトラ　ラストサムライスタンディング</a:t>
            </a:r>
            <a:r>
              <a:rPr lang="en-US" altLang="ja-JP" sz="1600" dirty="0">
                <a:hlinkClick r:id="rId4"/>
              </a:rPr>
              <a:t>【Backyard Ultra Last SAMURAI Standing】</a:t>
            </a:r>
            <a:endParaRPr lang="en-US" altLang="ja-JP" sz="16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ボックス 9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1266680" y="1086528"/>
            <a:ext cx="955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lang="en-US" altLang="ja-JP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="" xmlns:a16="http://schemas.microsoft.com/office/drawing/2014/main" id="{7C7FA18F-0157-9A75-54AE-D08629230078}"/>
              </a:ext>
            </a:extLst>
          </p:cNvPr>
          <p:cNvSpPr txBox="1"/>
          <p:nvPr/>
        </p:nvSpPr>
        <p:spPr>
          <a:xfrm>
            <a:off x="582798" y="498734"/>
            <a:ext cx="930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b="1" dirty="0" smtClean="0">
                <a:latin typeface="Meiryo UI" panose="020B0604030504040204" pitchFamily="50" charset="-128"/>
                <a:ea typeface="Meiryo UI" panose="020B0604030504040204" pitchFamily="50" charset="-128"/>
              </a:rPr>
              <a:t>〇</a:t>
            </a:r>
            <a:endParaRPr kumimoji="1" lang="en-US" altLang="ja-JP" sz="3200" b="1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CA4F32-EC1F-4E90-93E6-FDA37B877450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0581096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ewsPrint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NewsPrint">
      <a:majorFont>
        <a:latin typeface="Impact"/>
        <a:ea typeface=""/>
        <a:cs typeface=""/>
        <a:font script="Jpan" typeface="HGP創英角ｺﾞｼｯｸUB"/>
        <a:font script="Hang" typeface="HY견고딕"/>
        <a:font script="Hans" typeface="微软雅黑"/>
        <a:font script="Hant" typeface="微軟正黑體"/>
        <a:font script="Arab" typeface="Tahoma"/>
        <a:font script="Hebr" typeface="To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NewsPrint">
      <a:fillStyleLst>
        <a:solidFill>
          <a:schemeClr val="phClr"/>
        </a:solidFill>
        <a:gradFill rotWithShape="1">
          <a:gsLst>
            <a:gs pos="0">
              <a:schemeClr val="phClr">
                <a:tint val="37000"/>
                <a:hueMod val="100000"/>
                <a:satMod val="200000"/>
                <a:lumMod val="88000"/>
              </a:schemeClr>
            </a:gs>
            <a:gs pos="100000">
              <a:schemeClr val="phClr">
                <a:tint val="53000"/>
                <a:shade val="100000"/>
                <a:hueMod val="100000"/>
                <a:satMod val="350000"/>
                <a:lumMod val="7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3000"/>
                <a:shade val="100000"/>
                <a:alpha val="100000"/>
                <a:hueMod val="100000"/>
                <a:satMod val="220000"/>
                <a:lumMod val="90000"/>
              </a:schemeClr>
            </a:gs>
            <a:gs pos="76000">
              <a:schemeClr val="phClr">
                <a:shade val="100000"/>
              </a:schemeClr>
            </a:gs>
            <a:gs pos="100000">
              <a:schemeClr val="phClr">
                <a:shade val="93000"/>
                <a:alpha val="100000"/>
                <a:satMod val="100000"/>
                <a:lumMod val="93000"/>
              </a:schemeClr>
            </a:gs>
          </a:gsLst>
          <a:path path="circle">
            <a:fillToRect l="15000" t="15000" r="100000" b="100000"/>
          </a:path>
        </a:gradFill>
      </a:fillStyleLst>
      <a:lnStyleLst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12700" dir="528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2700">
            <a:bevelT w="31750" h="127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3000"/>
              </a:schemeClr>
            </a:gs>
            <a:gs pos="100000">
              <a:schemeClr val="phClr">
                <a:shade val="55000"/>
              </a:schemeClr>
            </a:gs>
          </a:gsLst>
          <a:lin ang="5400000" scaled="1"/>
        </a:gradFill>
        <a:blipFill rotWithShape="1">
          <a:blip xmlns:r="http://schemas.openxmlformats.org/officeDocument/2006/relationships" r:embed="rId1">
            <a:duotone>
              <a:schemeClr val="phClr">
                <a:shade val="20000"/>
                <a:satMod val="350000"/>
                <a:lumMod val="125000"/>
              </a:schemeClr>
              <a:schemeClr val="phClr">
                <a:tint val="90000"/>
                <a:satMod val="25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Newsprint</Template>
  <TotalTime>7450</TotalTime>
  <Words>257</Words>
  <Application>Microsoft Office PowerPoint</Application>
  <PresentationFormat>ユーザー設定</PresentationFormat>
  <Paragraphs>44</Paragraphs>
  <Slides>12</Slides>
  <Notes>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NewsPrint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稲垣 正史</dc:creator>
  <cp:lastModifiedBy>user</cp:lastModifiedBy>
  <cp:revision>70</cp:revision>
  <dcterms:created xsi:type="dcterms:W3CDTF">2023-01-28T03:44:52Z</dcterms:created>
  <dcterms:modified xsi:type="dcterms:W3CDTF">2023-12-03T06:01:46Z</dcterms:modified>
</cp:coreProperties>
</file>